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71" r:id="rId12"/>
    <p:sldId id="266" r:id="rId13"/>
    <p:sldId id="269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4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6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6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90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2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8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1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9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0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A330-93B1-419E-A204-BE30DB5580A7}" type="datetimeFigureOut">
              <a:rPr lang="en-US" smtClean="0"/>
              <a:t>18-Sep-24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EAC3-08CB-4A03-AAD2-B50E8C035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9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09600"/>
            <a:ext cx="8686800" cy="936625"/>
          </a:xfr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Fungal Diseases of Sugarcane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600200"/>
            <a:ext cx="7772400" cy="4495800"/>
          </a:xfrm>
        </p:spPr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Dr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. Suresh Chand Mali</a:t>
            </a:r>
          </a:p>
          <a:p>
            <a:pPr>
              <a:spcBef>
                <a:spcPts val="0"/>
              </a:spcBef>
            </a:pPr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(Assistant Professor) </a:t>
            </a:r>
            <a:r>
              <a:rPr lang="en-IN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IN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en-IN" dirty="0" smtClean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IN" dirty="0" smtClean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Department of Botany</a:t>
            </a:r>
            <a:r>
              <a:rPr lang="en-IN" sz="40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IN" sz="40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</a:br>
            <a:r>
              <a:rPr lang="en-IN" sz="4400" b="1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Veena</a:t>
            </a:r>
            <a:r>
              <a:rPr lang="en-IN" sz="44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Memorial PG College, </a:t>
            </a:r>
            <a:r>
              <a:rPr lang="en-IN" sz="4400" b="1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Karauli</a:t>
            </a:r>
            <a:endParaRPr lang="en-US" sz="4400" b="1" dirty="0" smtClean="0">
              <a:solidFill>
                <a:schemeClr val="accent6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3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Sugarcane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(S.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ofﬁcinarum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.) is a monocotyledonous plant.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From the family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Poaceae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the subfamily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Andropogoneae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100 fungi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10 bacteria, 10 viruses and about 50 species of nematodes are pests of sugarcane in different parts of the world 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About 56 diseases of sugarcane reported so far from different parts of the world. Of these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40 are caused by fungi.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23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4111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List of Fungal Diseases of Sugarcane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055965"/>
              </p:ext>
            </p:extLst>
          </p:nvPr>
        </p:nvGraphicFramePr>
        <p:xfrm>
          <a:off x="685800" y="914400"/>
          <a:ext cx="8153400" cy="55626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076700"/>
                <a:gridCol w="4076700"/>
              </a:tblGrid>
              <a:tr h="59832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Fungal Diseases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smtClean="0"/>
                        <a:t>Causal</a:t>
                      </a:r>
                      <a:r>
                        <a:rPr lang="en-US" sz="2400" baseline="0" dirty="0" smtClean="0"/>
                        <a:t> Organism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Banded </a:t>
                      </a:r>
                      <a:r>
                        <a:rPr lang="en-US" dirty="0" err="1"/>
                        <a:t>sclerotial</a:t>
                      </a:r>
                      <a:r>
                        <a:rPr lang="en-US" dirty="0"/>
                        <a:t> (leaf) disease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Thanatephorus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cucumeris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= </a:t>
                      </a:r>
                      <a:r>
                        <a:rPr lang="en-US" dirty="0" err="1" smtClean="0"/>
                        <a:t>Pellicularia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sasakii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Black rot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Ceratocystis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adiposa</a:t>
                      </a:r>
                      <a:r>
                        <a:rPr lang="en-US" dirty="0" smtClean="0"/>
                        <a:t> 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Black stripe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Cercospora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atrofiliformis</a:t>
                      </a:r>
                      <a:r>
                        <a:rPr lang="en-US" dirty="0" smtClean="0"/>
                        <a:t> 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Brown spot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Cercospora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longipes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Brown stripe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Cochliobolus stenospilus</a:t>
                      </a:r>
                      <a:br>
                        <a:rPr lang="sv-SE" dirty="0"/>
                      </a:br>
                      <a:r>
                        <a:rPr lang="sv-SE" dirty="0"/>
                        <a:t>Bipolaris </a:t>
                      </a:r>
                      <a:r>
                        <a:rPr lang="sv-SE" dirty="0" smtClean="0"/>
                        <a:t>stenospila</a:t>
                      </a:r>
                      <a:endParaRPr lang="sv-SE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Downy mildew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Peronosclerospora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dirty="0" err="1"/>
                        <a:t>Sclerospora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Downy mildew, leaf splitting form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Peronosclerospora miscanthi</a:t>
                      </a:r>
                      <a:br>
                        <a:rPr lang="it-IT" dirty="0"/>
                      </a:br>
                      <a:r>
                        <a:rPr lang="it-IT" dirty="0"/>
                        <a:t>= Sclerospora mischanthi</a:t>
                      </a:r>
                      <a:br>
                        <a:rPr lang="it-IT" dirty="0"/>
                      </a:br>
                      <a:r>
                        <a:rPr lang="it-IT" dirty="0"/>
                        <a:t>Mycosphaerella striatiformans</a:t>
                      </a:r>
                      <a:endParaRPr lang="it-IT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43705">
                <a:tc>
                  <a:txBody>
                    <a:bodyPr/>
                    <a:lstStyle/>
                    <a:p>
                      <a:r>
                        <a:rPr lang="en-US" dirty="0"/>
                        <a:t>Eye spot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Bipolaris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dirty="0" err="1"/>
                        <a:t>Helminthosporium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endParaRPr lang="en-US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92275">
                <a:tc>
                  <a:txBody>
                    <a:bodyPr/>
                    <a:lstStyle/>
                    <a:p>
                      <a:r>
                        <a:rPr lang="en-US" dirty="0"/>
                        <a:t>Leaf blast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Didymosphaeria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taiwanensis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91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3349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List of Fungal Diseases of Sugarcane Contd.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755883"/>
              </p:ext>
            </p:extLst>
          </p:nvPr>
        </p:nvGraphicFramePr>
        <p:xfrm>
          <a:off x="457200" y="762000"/>
          <a:ext cx="8229600" cy="56896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Fungal Diseases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smtClean="0"/>
                        <a:t>Causal</a:t>
                      </a:r>
                      <a:r>
                        <a:rPr lang="en-US" sz="2400" baseline="0" dirty="0" smtClean="0"/>
                        <a:t> Organism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Fusarium</a:t>
                      </a:r>
                      <a:r>
                        <a:rPr lang="en-US" dirty="0"/>
                        <a:t> sett and stem rot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Gibberella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fujikuroi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 err="1"/>
                        <a:t>Fusarium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moniliforme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 err="1"/>
                        <a:t>Gibberella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subglutinans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Iliau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Clypeoporthe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iliau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dirty="0" err="1"/>
                        <a:t>Gnomonia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iliau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 err="1"/>
                        <a:t>Phaeocytostroma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iliau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Leaf blight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Leptosphaeria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taiwanensis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 err="1"/>
                        <a:t>Stagonospora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tainanensis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Leaf scorch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Stagonospora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Marasmius sheath and shoot blight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Marasmiellus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stenophyllus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dirty="0" err="1"/>
                        <a:t>Marasmius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stenophyllus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Myriogenospora leaf binding (tangle top)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Myriogenospora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aciculispora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Phyllosticta leaf spot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Phyllosticta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hawaiiensis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Phytophthora rot of cuttings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Phytophthora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spp</a:t>
                      </a:r>
                      <a:r>
                        <a:rPr lang="en-US" dirty="0"/>
                        <a:t>.</a:t>
                      </a:r>
                      <a:br>
                        <a:rPr lang="en-US" dirty="0"/>
                      </a:br>
                      <a:r>
                        <a:rPr lang="en-US" dirty="0" err="1"/>
                        <a:t>Phytophthora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megasperma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 leaf spot (purple spot)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Dimeriella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sacchari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646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2587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/>
              <a:t>List of Fungal Diseases of Sugarcane Contd.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726799"/>
              </p:ext>
            </p:extLst>
          </p:nvPr>
        </p:nvGraphicFramePr>
        <p:xfrm>
          <a:off x="457200" y="685800"/>
          <a:ext cx="8229600" cy="60401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Fungal Diseases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smtClean="0"/>
                        <a:t>Causal</a:t>
                      </a:r>
                      <a:r>
                        <a:rPr lang="en-US" sz="2400" baseline="0" dirty="0" smtClean="0"/>
                        <a:t> Organism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Pineapple disease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Ceratocystis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paradoxa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Chalara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paradoxa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Thielaviopsis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paradoxa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/>
                        <a:t>Pokkah</a:t>
                      </a:r>
                      <a:r>
                        <a:rPr lang="en-US" b="0" dirty="0"/>
                        <a:t> </a:t>
                      </a:r>
                      <a:r>
                        <a:rPr lang="en-US" b="0" dirty="0" err="1"/>
                        <a:t>boeng</a:t>
                      </a:r>
                      <a:r>
                        <a:rPr lang="en-US" b="0" dirty="0"/>
                        <a:t> </a:t>
                      </a:r>
                      <a:r>
                        <a:rPr lang="en-US" dirty="0"/>
                        <a:t>(that may have knife cut symptoms)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Gibberella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fujikuroi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Fusarium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moniliforme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Gibberella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subglutinans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 rot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Glomerella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tucumanensis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Physalospora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tucumanensis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Colletotrichum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falcatum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Red rot of leaf sheath and sprout rot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Athelia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rolfsii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Pellicularia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rolfsii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Sclerotium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rolfsii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Red spot of leaf sheath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Mycovellosiella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vaginae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Cercospora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vaginae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Rhizoctonia sheath and shoot rot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Rhizoctonia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solani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Rind disease (sour rot)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Phaeocytostroma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Pleocyta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Melanconium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1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3349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dirty="0" smtClean="0"/>
              <a:t>List of Fungal Diseases of Sugarcane Contd.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248428"/>
              </p:ext>
            </p:extLst>
          </p:nvPr>
        </p:nvGraphicFramePr>
        <p:xfrm>
          <a:off x="457200" y="685800"/>
          <a:ext cx="8229600" cy="57962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Fungal Diseases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smtClean="0"/>
                        <a:t>Causal</a:t>
                      </a:r>
                      <a:r>
                        <a:rPr lang="en-US" sz="2400" baseline="0" dirty="0" smtClean="0"/>
                        <a:t> Organism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Ring spot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Leptosphaeria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 smtClean="0"/>
                        <a:t>Phyllosticta</a:t>
                      </a:r>
                      <a:r>
                        <a:rPr lang="en-US" i="0" baseline="0" dirty="0" smtClean="0"/>
                        <a:t> </a:t>
                      </a:r>
                      <a:r>
                        <a:rPr lang="en-US" dirty="0" smtClean="0"/>
                        <a:t>sp</a:t>
                      </a:r>
                      <a:r>
                        <a:rPr lang="en-US" dirty="0"/>
                        <a:t>. 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Root rots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Marasmius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Pythium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arrhenomanes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Pythium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graminicola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Rhizoctonia</a:t>
                      </a:r>
                      <a:r>
                        <a:rPr lang="en-US" dirty="0"/>
                        <a:t> sp.</a:t>
                      </a:r>
                      <a:br>
                        <a:rPr lang="en-US" dirty="0"/>
                      </a:br>
                      <a:r>
                        <a:rPr lang="en-US" dirty="0"/>
                        <a:t>Unidentified </a:t>
                      </a:r>
                      <a:r>
                        <a:rPr lang="en-US" dirty="0" err="1"/>
                        <a:t>Oomycete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Rust, common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Puccinia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melanocephala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Puccinia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erianthi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Rust, orange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Puccinia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kuehnii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Schizophyllum rot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Schizophyllum</a:t>
                      </a:r>
                      <a:r>
                        <a:rPr lang="en-US" i="1" dirty="0"/>
                        <a:t> commune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Sclerophthora disease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Sclerophthora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macrospora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Sheath rot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Cytospora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Smut, </a:t>
                      </a:r>
                      <a:r>
                        <a:rPr lang="en-US" dirty="0" err="1"/>
                        <a:t>culmicolous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Ustilago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scitaminea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Target blotch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Helminthosporium</a:t>
                      </a:r>
                      <a:r>
                        <a:rPr lang="en-US" i="1" dirty="0"/>
                        <a:t> sp.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Veneer blotch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Deightoniella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papuana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6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381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dirty="0" smtClean="0"/>
              <a:t>List of Fungal Diseases of Sugarcane Contd.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307398"/>
              </p:ext>
            </p:extLst>
          </p:nvPr>
        </p:nvGraphicFramePr>
        <p:xfrm>
          <a:off x="457200" y="838200"/>
          <a:ext cx="8229600" cy="55829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Fungal Diseases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smtClean="0"/>
                        <a:t>Causal</a:t>
                      </a:r>
                      <a:r>
                        <a:rPr lang="en-US" sz="2400" baseline="0" dirty="0" smtClean="0"/>
                        <a:t> Organism</a:t>
                      </a:r>
                      <a:endParaRPr 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Seedling blight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Alternaria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alternata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Bipolaris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Cochliobolus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hawaiiensis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Bipolaris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hawaiiensis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Cochliobolus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lunatus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Curvularia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lunata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Curvularia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senegalensis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Setosphaeria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rostrata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Exserohilum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rostratum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Drechslera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halodes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White rash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Elsinoë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i="1" dirty="0" err="1"/>
                        <a:t>Sphaceloma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 smtClean="0"/>
                        <a:t>sacchari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Wilt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Fusarium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Cephalosporium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sacchari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Yellow spot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Mycovellosiella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koepkei</a:t>
                      </a:r>
                      <a:r>
                        <a:rPr lang="en-US" dirty="0"/>
                        <a:t/>
                      </a:r>
                      <a:br>
                        <a:rPr lang="en-US" dirty="0"/>
                      </a:br>
                      <a:r>
                        <a:rPr lang="en-US" dirty="0"/>
                        <a:t>= </a:t>
                      </a:r>
                      <a:r>
                        <a:rPr lang="en-US" i="1" dirty="0" err="1"/>
                        <a:t>Cercospora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koepkei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Zonate leaf spot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err="1"/>
                        <a:t>Gloeocercospora</a:t>
                      </a:r>
                      <a:r>
                        <a:rPr lang="en-US" i="1" dirty="0"/>
                        <a:t> </a:t>
                      </a:r>
                      <a:r>
                        <a:rPr lang="en-US" i="1" dirty="0" err="1"/>
                        <a:t>sorghi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90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Major Fungal Diseases of Sugarcane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Red Rot Disease of Sugarcane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Sugarcane Smut Disease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Sugarcane Rust Disease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Sugarcane Eye Spot Disease</a:t>
            </a: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Pokkah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Boeng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Disease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Pineapple Disease of Sugarcane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6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8683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Red Rot Disease of Sugarcane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First described from Java by Went (1896)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Then the disease was reported from Australia, India, Hawaii and the USA.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Butler gave name- Red rot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idespread and virulent in North Bihar and Eastern part of the United Provinces during 1939 and 1942.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1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010400" cy="84803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Appear after rainy season when plant growth stop and sugar formation starts</a:t>
            </a:r>
          </a:p>
          <a:p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Yellowing of third leaf from top starts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Juice- Bad 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odour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and do not set well on boiling due to conversion of sucrose into glucose</a:t>
            </a:r>
          </a:p>
          <a:p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Stalk symptom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Presence of white spots in otherwise rotten (dull red) 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internodal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tissues and nodal rotting [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white patches are speciﬁc to the disease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and are of signiﬁcance in distinguishing red rot from other stalk rots. ]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Shrinking and discoloration of rind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Infected cane later become shriveled.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Pith cavity filled with grayish mycelium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Cane light in weight and easily broken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Minute dot like structures (</a:t>
            </a: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acervuli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) near the diseased node</a:t>
            </a:r>
          </a:p>
          <a:p>
            <a:pPr marL="0" indent="0">
              <a:buNone/>
            </a:pPr>
            <a:endParaRPr lang="en-US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Leaf Symptom-</a:t>
            </a:r>
          </a:p>
          <a:p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elongated red lesions on the midribs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the lesions may develop a straw color in the center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reddish patches on the leaf sheaths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infrequently, small dark spots on the leaf blades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Seed Pieces symptoms-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the entire seed piece may become rotten</a:t>
            </a:r>
          </a:p>
          <a:p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the internal tissues turn various shades of red, brown or grey</a:t>
            </a:r>
          </a:p>
          <a:p>
            <a:pPr>
              <a:buFont typeface="Courier New" pitchFamily="49" charset="0"/>
              <a:buChar char="o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3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2" t="37940" r="41389" b="34665"/>
          <a:stretch/>
        </p:blipFill>
        <p:spPr>
          <a:xfrm>
            <a:off x="191729" y="304800"/>
            <a:ext cx="2462981" cy="2300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3" t="37253" r="41333" b="34289"/>
          <a:stretch/>
        </p:blipFill>
        <p:spPr>
          <a:xfrm>
            <a:off x="3352800" y="304800"/>
            <a:ext cx="2476498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7" t="38094" r="40967" b="34939"/>
          <a:stretch/>
        </p:blipFill>
        <p:spPr>
          <a:xfrm>
            <a:off x="6268063" y="309715"/>
            <a:ext cx="2742154" cy="22810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680900"/>
            <a:ext cx="265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Reddish lesion on midrib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57549" y="268335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Orange to yellow leaf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58332" y="2687737"/>
            <a:ext cx="3085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Inner region with reddish color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1" t="19448" r="35209" b="8546"/>
          <a:stretch/>
        </p:blipFill>
        <p:spPr>
          <a:xfrm>
            <a:off x="259018" y="3023193"/>
            <a:ext cx="2328401" cy="3827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9173" r="60645" b="26046"/>
          <a:stretch/>
        </p:blipFill>
        <p:spPr>
          <a:xfrm>
            <a:off x="3264310" y="3436245"/>
            <a:ext cx="2147362" cy="29252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57549" y="6400800"/>
            <a:ext cx="301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Central tissue of stem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2" t="46815" r="66871" b="34413"/>
          <a:stretch/>
        </p:blipFill>
        <p:spPr>
          <a:xfrm>
            <a:off x="5715000" y="3539613"/>
            <a:ext cx="3429000" cy="27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Causal Agent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Caused by </a:t>
            </a:r>
            <a:r>
              <a:rPr lang="en-US" sz="2000" i="1" dirty="0" err="1" smtClean="0"/>
              <a:t>Colletotrichum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falcatum</a:t>
            </a:r>
            <a:r>
              <a:rPr lang="en-US" sz="2000" dirty="0" smtClean="0"/>
              <a:t>  known by its imperfect state, i.e</a:t>
            </a:r>
            <a:r>
              <a:rPr lang="en-US" sz="2000" i="1" dirty="0" smtClean="0"/>
              <a:t>. </a:t>
            </a:r>
            <a:r>
              <a:rPr lang="en-US" sz="2000" i="1" dirty="0" err="1" smtClean="0"/>
              <a:t>Glomerella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tucumanensis</a:t>
            </a:r>
            <a:endParaRPr lang="en-US" sz="2000" i="1" dirty="0" smtClean="0"/>
          </a:p>
          <a:p>
            <a:r>
              <a:rPr lang="en-US" sz="2000" b="1" dirty="0" smtClean="0"/>
              <a:t>Conidia</a:t>
            </a:r>
            <a:r>
              <a:rPr lang="en-US" sz="2000" dirty="0" smtClean="0"/>
              <a:t>-  falcate (but not markedly so), </a:t>
            </a:r>
            <a:r>
              <a:rPr lang="en-US" sz="2000" dirty="0" err="1" smtClean="0"/>
              <a:t>fusoid</a:t>
            </a:r>
            <a:r>
              <a:rPr lang="en-US" sz="2000" dirty="0" smtClean="0"/>
              <a:t>, apices obtuse</a:t>
            </a:r>
          </a:p>
          <a:p>
            <a:pPr marL="0" indent="0">
              <a:buNone/>
            </a:pPr>
            <a:r>
              <a:rPr lang="en-US" sz="2000" dirty="0" smtClean="0"/>
              <a:t>                      -  contents are granular and sometime contain oil globules. </a:t>
            </a:r>
          </a:p>
          <a:p>
            <a:r>
              <a:rPr lang="en-US" sz="2000" dirty="0" smtClean="0"/>
              <a:t> The variations in the asexual state of the fungus (</a:t>
            </a:r>
            <a:r>
              <a:rPr lang="en-US" sz="2000" i="1" dirty="0" err="1" smtClean="0"/>
              <a:t>Colletotrichum</a:t>
            </a:r>
            <a:r>
              <a:rPr lang="en-US" sz="2000" dirty="0" smtClean="0"/>
              <a:t> state) may originate through-</a:t>
            </a:r>
          </a:p>
          <a:p>
            <a:pPr marL="0" indent="0">
              <a:buNone/>
            </a:pPr>
            <a:r>
              <a:rPr lang="en-US" sz="2000" dirty="0" smtClean="0"/>
              <a:t>       (i) </a:t>
            </a:r>
            <a:r>
              <a:rPr lang="en-US" sz="2000" dirty="0" err="1" smtClean="0"/>
              <a:t>heterokaryosis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 (ii) by recombination through </a:t>
            </a:r>
            <a:r>
              <a:rPr lang="en-US" sz="2000" dirty="0" err="1" smtClean="0"/>
              <a:t>parasexual</a:t>
            </a:r>
            <a:r>
              <a:rPr lang="en-US" sz="2000" dirty="0" smtClean="0"/>
              <a:t> mechanism and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(iii) by the universal mechanism of mutation, selection and adaptation in      response to the changes in the host environment.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07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457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/>
              <a:t>Disease Cycle and Pathogenesis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t="33318" r="53211" b="21987"/>
          <a:stretch/>
        </p:blipFill>
        <p:spPr>
          <a:xfrm>
            <a:off x="1112519" y="868680"/>
            <a:ext cx="6994445" cy="5836919"/>
          </a:xfrm>
        </p:spPr>
      </p:pic>
    </p:spTree>
    <p:extLst>
      <p:ext uri="{BB962C8B-B14F-4D97-AF65-F5344CB8AC3E}">
        <p14:creationId xmlns:p14="http://schemas.microsoft.com/office/powerpoint/2010/main" val="15422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620000" cy="79216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Preventive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cs typeface="Times New Roman" pitchFamily="18" charset="0"/>
              </a:rPr>
              <a:t>Cultural method: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The best way to control red rot is to select setts for planting from healthy plants in a disease- free area.</a:t>
            </a:r>
          </a:p>
          <a:p>
            <a:r>
              <a:rPr lang="en-US" sz="2000" dirty="0" smtClean="0">
                <a:cs typeface="Times New Roman" pitchFamily="18" charset="0"/>
              </a:rPr>
              <a:t>The red rot affected field must be rotated with rice for one season and other crops for two seasons.</a:t>
            </a:r>
          </a:p>
          <a:p>
            <a:r>
              <a:rPr lang="en-US" sz="2000" dirty="0" smtClean="0">
                <a:cs typeface="Times New Roman" pitchFamily="18" charset="0"/>
              </a:rPr>
              <a:t>Growing of recommended resistant and moderately resistant varieties.</a:t>
            </a:r>
          </a:p>
          <a:p>
            <a:pPr marL="0" indent="0">
              <a:buNone/>
            </a:pPr>
            <a:r>
              <a:rPr lang="en-US" sz="2400" b="1" dirty="0" smtClean="0">
                <a:cs typeface="Times New Roman" pitchFamily="18" charset="0"/>
              </a:rPr>
              <a:t>Physical method: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Removal of the affected clumps at an early stage and soil drenching with  </a:t>
            </a:r>
            <a:r>
              <a:rPr lang="en-US" sz="2000" dirty="0" err="1" smtClean="0">
                <a:cs typeface="Times New Roman" pitchFamily="18" charset="0"/>
              </a:rPr>
              <a:t>Carbendazim</a:t>
            </a:r>
            <a:r>
              <a:rPr lang="en-US" sz="2000" dirty="0" smtClean="0">
                <a:cs typeface="Times New Roman" pitchFamily="18" charset="0"/>
              </a:rPr>
              <a:t>.</a:t>
            </a:r>
          </a:p>
          <a:p>
            <a:r>
              <a:rPr lang="en-US" sz="2000" dirty="0" smtClean="0">
                <a:cs typeface="Times New Roman" pitchFamily="18" charset="0"/>
              </a:rPr>
              <a:t>The cut ends and entire setts should be dipped in a fungicide solution, such as one per cent Bordeaux mixture.</a:t>
            </a:r>
          </a:p>
          <a:p>
            <a:r>
              <a:rPr lang="en-US" sz="2000" dirty="0" smtClean="0">
                <a:cs typeface="Times New Roman" pitchFamily="18" charset="0"/>
              </a:rPr>
              <a:t>If the disease is noticed in the field, the leaves and canes should be collected and destroyed by burning. </a:t>
            </a:r>
          </a:p>
        </p:txBody>
      </p:sp>
    </p:spTree>
    <p:extLst>
      <p:ext uri="{BB962C8B-B14F-4D97-AF65-F5344CB8AC3E}">
        <p14:creationId xmlns:p14="http://schemas.microsoft.com/office/powerpoint/2010/main" val="696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Preventive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cs typeface="Times New Roman" pitchFamily="18" charset="0"/>
              </a:rPr>
              <a:t>Chemical method:</a:t>
            </a:r>
            <a:endParaRPr lang="en-US" sz="24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Adopt sett treatment with </a:t>
            </a:r>
            <a:r>
              <a:rPr lang="en-US" sz="2000" dirty="0" err="1" smtClean="0">
                <a:cs typeface="Times New Roman" pitchFamily="18" charset="0"/>
              </a:rPr>
              <a:t>Carbendazim</a:t>
            </a:r>
            <a:r>
              <a:rPr lang="en-US" sz="2000" dirty="0" smtClean="0">
                <a:cs typeface="Times New Roman" pitchFamily="18" charset="0"/>
              </a:rPr>
              <a:t> before planting (</a:t>
            </a:r>
            <a:r>
              <a:rPr lang="en-US" sz="2000" dirty="0" err="1" smtClean="0">
                <a:cs typeface="Times New Roman" pitchFamily="18" charset="0"/>
              </a:rPr>
              <a:t>Carbendazim</a:t>
            </a:r>
            <a:r>
              <a:rPr lang="en-US" sz="2000" dirty="0" smtClean="0">
                <a:cs typeface="Times New Roman" pitchFamily="18" charset="0"/>
              </a:rPr>
              <a:t> 50 WP or </a:t>
            </a:r>
            <a:r>
              <a:rPr lang="en-US" sz="2000" dirty="0" err="1" smtClean="0">
                <a:cs typeface="Times New Roman" pitchFamily="18" charset="0"/>
              </a:rPr>
              <a:t>Carbendazim</a:t>
            </a:r>
            <a:r>
              <a:rPr lang="en-US" sz="2000" dirty="0" smtClean="0">
                <a:cs typeface="Times New Roman" pitchFamily="18" charset="0"/>
              </a:rPr>
              <a:t> 25 DS ) along with 2.5 kg of Urea in 250 </a:t>
            </a:r>
            <a:r>
              <a:rPr lang="en-US" sz="2000" dirty="0" err="1" smtClean="0">
                <a:cs typeface="Times New Roman" pitchFamily="18" charset="0"/>
              </a:rPr>
              <a:t>litre</a:t>
            </a:r>
            <a:r>
              <a:rPr lang="en-US" sz="2000" dirty="0" smtClean="0">
                <a:cs typeface="Times New Roman" pitchFamily="18" charset="0"/>
              </a:rPr>
              <a:t> of water</a:t>
            </a:r>
          </a:p>
          <a:p>
            <a:r>
              <a:rPr lang="en-US" sz="2000" dirty="0" smtClean="0">
                <a:cs typeface="Times New Roman" pitchFamily="18" charset="0"/>
              </a:rPr>
              <a:t>Use </a:t>
            </a:r>
            <a:r>
              <a:rPr lang="en-US" sz="2000" dirty="0" err="1" smtClean="0">
                <a:cs typeface="Times New Roman" pitchFamily="18" charset="0"/>
              </a:rPr>
              <a:t>fungitoxic</a:t>
            </a:r>
            <a:r>
              <a:rPr lang="en-US" sz="2000" dirty="0" smtClean="0">
                <a:cs typeface="Times New Roman" pitchFamily="18" charset="0"/>
              </a:rPr>
              <a:t> chemicals like </a:t>
            </a:r>
            <a:r>
              <a:rPr lang="en-US" sz="2000" dirty="0" err="1" smtClean="0">
                <a:cs typeface="Times New Roman" pitchFamily="18" charset="0"/>
              </a:rPr>
              <a:t>Bavistan</a:t>
            </a:r>
            <a:r>
              <a:rPr lang="en-US" sz="2000" dirty="0" smtClean="0">
                <a:cs typeface="Times New Roman" pitchFamily="18" charset="0"/>
              </a:rPr>
              <a:t>, </a:t>
            </a:r>
            <a:r>
              <a:rPr lang="en-US" sz="2000" dirty="0" err="1" smtClean="0">
                <a:cs typeface="Times New Roman" pitchFamily="18" charset="0"/>
              </a:rPr>
              <a:t>Benomyl</a:t>
            </a:r>
            <a:r>
              <a:rPr lang="en-US" sz="2000" dirty="0" smtClean="0">
                <a:cs typeface="Times New Roman" pitchFamily="18" charset="0"/>
              </a:rPr>
              <a:t>, </a:t>
            </a:r>
            <a:r>
              <a:rPr lang="en-US" sz="2000" dirty="0" err="1" smtClean="0">
                <a:cs typeface="Times New Roman" pitchFamily="18" charset="0"/>
              </a:rPr>
              <a:t>Topsin</a:t>
            </a:r>
            <a:r>
              <a:rPr lang="en-US" sz="2000" dirty="0" smtClean="0">
                <a:cs typeface="Times New Roman" pitchFamily="18" charset="0"/>
              </a:rPr>
              <a:t> and </a:t>
            </a:r>
            <a:r>
              <a:rPr lang="en-US" sz="2000" dirty="0" err="1" smtClean="0">
                <a:cs typeface="Times New Roman" pitchFamily="18" charset="0"/>
              </a:rPr>
              <a:t>Aretan</a:t>
            </a:r>
            <a:r>
              <a:rPr lang="en-US" sz="2000" dirty="0" smtClean="0">
                <a:cs typeface="Times New Roman" pitchFamily="18" charset="0"/>
              </a:rPr>
              <a:t> at 0.1 per cent for 18 min. at 52ºC for dipping setts which gave almost complete elimination of rot infection.</a:t>
            </a:r>
          </a:p>
          <a:p>
            <a:pPr marL="0" indent="0">
              <a:buNone/>
            </a:pPr>
            <a:r>
              <a:rPr lang="en-US" sz="2400" b="1" dirty="0" smtClean="0"/>
              <a:t>Biological Control</a:t>
            </a:r>
          </a:p>
          <a:p>
            <a:r>
              <a:rPr lang="en-US" sz="2000" dirty="0" smtClean="0"/>
              <a:t>Seventy-ﬁve per cent of canes may be protected against secondary infection of red rot by dipping the setts for 15 min in 2.5% culture ﬁltrate of </a:t>
            </a:r>
            <a:r>
              <a:rPr lang="en-US" sz="2000" i="1" dirty="0" err="1" smtClean="0"/>
              <a:t>Trichoderma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harzianum</a:t>
            </a:r>
            <a:r>
              <a:rPr lang="en-US" sz="2000" i="1" dirty="0" smtClean="0"/>
              <a:t> 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Also by applying </a:t>
            </a:r>
            <a:r>
              <a:rPr lang="en-US" sz="2000" i="1" dirty="0" err="1" smtClean="0"/>
              <a:t>Trichoderma</a:t>
            </a:r>
            <a:r>
              <a:rPr lang="en-US" sz="2000" dirty="0" smtClean="0"/>
              <a:t> multiplied culture in press mud 20 kg/ha beneath the setts in furrows.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555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918</Words>
  <Application>Microsoft Office PowerPoint</Application>
  <PresentationFormat>On-screen Show (4:3)</PresentationFormat>
  <Paragraphs>174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Fungal Diseases of Sugarcane</vt:lpstr>
      <vt:lpstr>Introduction</vt:lpstr>
      <vt:lpstr>List of Fungal Diseases of Sugarcane</vt:lpstr>
      <vt:lpstr>List of Fungal Diseases of Sugarcane Contd.</vt:lpstr>
      <vt:lpstr>List of Fungal Diseases of Sugarcane Contd.</vt:lpstr>
      <vt:lpstr>List of Fungal Diseases of Sugarcane Contd.</vt:lpstr>
      <vt:lpstr>List of Fungal Diseases of Sugarcane Contd.</vt:lpstr>
      <vt:lpstr>Major Fungal Diseases of Sugarcane</vt:lpstr>
      <vt:lpstr> Red Rot Disease of Sugarcane  </vt:lpstr>
      <vt:lpstr>Symptoms</vt:lpstr>
      <vt:lpstr>PowerPoint Presentation</vt:lpstr>
      <vt:lpstr>Causal Agent</vt:lpstr>
      <vt:lpstr>Disease Cycle and Pathogenesis</vt:lpstr>
      <vt:lpstr>Preventive Measures</vt:lpstr>
      <vt:lpstr>Preventive Measures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Suresh</cp:lastModifiedBy>
  <cp:revision>26</cp:revision>
  <dcterms:created xsi:type="dcterms:W3CDTF">2018-04-25T16:24:46Z</dcterms:created>
  <dcterms:modified xsi:type="dcterms:W3CDTF">2024-09-18T08:05:22Z</dcterms:modified>
</cp:coreProperties>
</file>